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sldIdLst>
    <p:sldId id="288" r:id="rId2"/>
    <p:sldId id="264" r:id="rId3"/>
    <p:sldId id="280" r:id="rId4"/>
    <p:sldId id="271" r:id="rId5"/>
    <p:sldId id="274" r:id="rId6"/>
    <p:sldId id="265" r:id="rId7"/>
    <p:sldId id="276" r:id="rId8"/>
    <p:sldId id="277" r:id="rId9"/>
    <p:sldId id="278" r:id="rId10"/>
    <p:sldId id="267" r:id="rId11"/>
    <p:sldId id="284" r:id="rId12"/>
    <p:sldId id="279" r:id="rId13"/>
    <p:sldId id="266" r:id="rId14"/>
    <p:sldId id="285" r:id="rId15"/>
    <p:sldId id="286" r:id="rId16"/>
    <p:sldId id="287" r:id="rId17"/>
    <p:sldId id="289" r:id="rId18"/>
    <p:sldId id="282" r:id="rId19"/>
    <p:sldId id="270" r:id="rId20"/>
    <p:sldId id="26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20" clrIdx="0"/>
  <p:cmAuthor id="2" name="chidima Okorie" initials="cO" lastIdx="2" clrIdx="1">
    <p:extLst>
      <p:ext uri="{19B8F6BF-5375-455C-9EA6-DF929625EA0E}">
        <p15:presenceInfo xmlns:p15="http://schemas.microsoft.com/office/powerpoint/2012/main" userId="e0fcfe04d654f84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660B22-B88F-41A5-A2F3-F8CE99D93265}" v="144" dt="2019-07-06T15:50:32.8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81449" autoAdjust="0"/>
  </p:normalViewPr>
  <p:slideViewPr>
    <p:cSldViewPr snapToGrid="0" snapToObjects="1">
      <p:cViewPr varScale="1">
        <p:scale>
          <a:sx n="87" d="100"/>
          <a:sy n="87" d="100"/>
        </p:scale>
        <p:origin x="10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7-06T08:51:44.763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EEEB0-0ECD-44FA-8812-C25CF5E9E1C8}" type="datetimeFigureOut">
              <a:rPr lang="en-US" smtClean="0"/>
              <a:t>7/6/19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F1D93B-A2EE-48D7-9324-DBF1B2257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817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CHIDIMA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1D93B-A2EE-48D7-9324-DBF1B22579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34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JULIA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1D93B-A2EE-48D7-9324-DBF1B225794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268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1D93B-A2EE-48D7-9324-DBF1B225794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822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UGONMA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1D93B-A2EE-48D7-9324-DBF1B225794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758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UGONMA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1D93B-A2EE-48D7-9324-DBF1B225794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086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UGONM</a:t>
            </a:r>
          </a:p>
          <a:p>
            <a:pPr marL="0" indent="0">
              <a:buFontTx/>
              <a:buNone/>
            </a:pPr>
            <a:r>
              <a:rPr lang="en-US" dirty="0"/>
              <a:t>A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1D93B-A2EE-48D7-9324-DBF1B225794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0982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Chidima</a:t>
            </a:r>
          </a:p>
          <a:p>
            <a:r>
              <a:rPr lang="en-US" dirty="0"/>
              <a:t>Why I needed this:</a:t>
            </a:r>
          </a:p>
          <a:p>
            <a:r>
              <a:rPr lang="en-US" dirty="0"/>
              <a:t>- Charting US state population (millions) and Homeless rates (thousands) on one chart. </a:t>
            </a:r>
          </a:p>
          <a:p>
            <a:endParaRPr lang="en-US" dirty="0"/>
          </a:p>
          <a:p>
            <a:r>
              <a:rPr lang="en-US" dirty="0"/>
              <a:t>I needed to assign 2 y-axes, with that I was able to: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1D93B-A2EE-48D7-9324-DBF1B225794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2422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Ugonma</a:t>
            </a:r>
            <a:r>
              <a:rPr lang="en-US" dirty="0"/>
              <a:t> - This is the code where I can to force to assign the index because at some point, notebook doesn’t see the index of the files.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1D93B-A2EE-48D7-9324-DBF1B225794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5031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JULIA - used json to merge total of 12 notebooks into 1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1D93B-A2EE-48D7-9324-DBF1B225794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583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UGONMA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1D93B-A2EE-48D7-9324-DBF1B225794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622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ALL THREE OF US (CHIDIMA WILL START)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1D93B-A2EE-48D7-9324-DBF1B225794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9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CHIDIMA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1D93B-A2EE-48D7-9324-DBF1B22579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0498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1D93B-A2EE-48D7-9324-DBF1B225794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321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1D93B-A2EE-48D7-9324-DBF1B225794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3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UGONMA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1D93B-A2EE-48D7-9324-DBF1B22579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481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CHIDIMA</a:t>
            </a:r>
          </a:p>
          <a:p>
            <a:r>
              <a:rPr lang="en-US" dirty="0"/>
              <a:t>Talk about our assumption of the greater the state size the greater the homeless rate and vice versa.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1D93B-A2EE-48D7-9324-DBF1B22579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64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 found that .2% of the US population experienced homelessness in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1D93B-A2EE-48D7-9324-DBF1B22579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346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CHIDIMA &amp; 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1D93B-A2EE-48D7-9324-DBF1B22579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166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CHIDIMA &amp; JULIA</a:t>
            </a:r>
          </a:p>
          <a:p>
            <a:r>
              <a:rPr lang="en-US" dirty="0"/>
              <a:t>We found there was no correlation between homeless rate and gen. population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1D93B-A2EE-48D7-9324-DBF1B225794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130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1D93B-A2EE-48D7-9324-DBF1B225794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092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7/6/19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7/6/19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7/6/19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7/6/19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7/6/19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7/6/19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7/6/19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udexchange.info/resource/3031/pit-and-hic-data-since-2007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hyperlink" Target="https://www.census.gov/data/datasets/time-series/demo/popest/2010s-national-total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D36E0CA-3DDE-46F8-AD69-6DF314E29D9A}"/>
              </a:ext>
            </a:extLst>
          </p:cNvPr>
          <p:cNvSpPr txBox="1">
            <a:spLocks/>
          </p:cNvSpPr>
          <p:nvPr/>
        </p:nvSpPr>
        <p:spPr>
          <a:xfrm>
            <a:off x="604158" y="2122978"/>
            <a:ext cx="4098472" cy="222042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>
                <a:latin typeface="Rockwell Extra Bold" panose="02060903040505020403" pitchFamily="18" charset="0"/>
              </a:rPr>
              <a:t>Investigating Homelessness </a:t>
            </a:r>
            <a:br>
              <a:rPr lang="en-US" sz="3400" dirty="0">
                <a:latin typeface="Rockwell Extra Bold" panose="02060903040505020403" pitchFamily="18" charset="0"/>
              </a:rPr>
            </a:br>
            <a:r>
              <a:rPr lang="en-US" sz="3400" dirty="0">
                <a:latin typeface="Rockwell Extra Bold" panose="02060903040505020403" pitchFamily="18" charset="0"/>
              </a:rPr>
              <a:t>in the </a:t>
            </a:r>
            <a:br>
              <a:rPr lang="en-US" sz="3400" dirty="0">
                <a:latin typeface="Rockwell Extra Bold" panose="02060903040505020403" pitchFamily="18" charset="0"/>
              </a:rPr>
            </a:br>
            <a:r>
              <a:rPr lang="en-US" sz="3400" dirty="0">
                <a:latin typeface="Rockwell Extra Bold" panose="02060903040505020403" pitchFamily="18" charset="0"/>
              </a:rPr>
              <a:t>U.S. 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DDB8D44-FE3F-40A0-B8D5-923576EA3A03}"/>
              </a:ext>
            </a:extLst>
          </p:cNvPr>
          <p:cNvSpPr txBox="1">
            <a:spLocks/>
          </p:cNvSpPr>
          <p:nvPr/>
        </p:nvSpPr>
        <p:spPr>
          <a:xfrm>
            <a:off x="791680" y="4033911"/>
            <a:ext cx="3601928" cy="799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sz="3800" dirty="0">
                <a:solidFill>
                  <a:schemeClr val="bg1"/>
                </a:solidFill>
              </a:rPr>
              <a:t>Chidima Okorie, </a:t>
            </a:r>
            <a:r>
              <a:rPr lang="en-US" sz="3800" dirty="0" err="1">
                <a:solidFill>
                  <a:schemeClr val="bg1"/>
                </a:solidFill>
              </a:rPr>
              <a:t>Ugonma</a:t>
            </a:r>
            <a:r>
              <a:rPr lang="en-US" sz="3800" dirty="0">
                <a:solidFill>
                  <a:schemeClr val="bg1"/>
                </a:solidFill>
              </a:rPr>
              <a:t> </a:t>
            </a:r>
            <a:r>
              <a:rPr lang="en-US" sz="3800" dirty="0" err="1">
                <a:solidFill>
                  <a:schemeClr val="bg1"/>
                </a:solidFill>
              </a:rPr>
              <a:t>Ibeabuchi</a:t>
            </a:r>
            <a:r>
              <a:rPr lang="en-US" sz="3800" dirty="0">
                <a:solidFill>
                  <a:schemeClr val="bg1"/>
                </a:solidFill>
              </a:rPr>
              <a:t> &amp; Julia </a:t>
            </a:r>
            <a:r>
              <a:rPr lang="en-US" sz="3800" dirty="0" err="1">
                <a:solidFill>
                  <a:schemeClr val="bg1"/>
                </a:solidFill>
              </a:rPr>
              <a:t>Gajda</a:t>
            </a:r>
            <a:r>
              <a:rPr lang="en-US" sz="38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2" name="Content Placeholder 11" descr="A picture containing person, ground, outdoor, building&#10;&#10;Description automatically generated">
            <a:extLst>
              <a:ext uri="{FF2B5EF4-FFF2-40B4-BE49-F238E27FC236}">
                <a16:creationId xmlns:a16="http://schemas.microsoft.com/office/drawing/2014/main" id="{F5F78242-AB0B-403E-A3F3-D79BAF1F4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90152" y="3066518"/>
            <a:ext cx="6763656" cy="3533477"/>
          </a:xfrm>
        </p:spPr>
      </p:pic>
      <p:pic>
        <p:nvPicPr>
          <p:cNvPr id="14" name="Picture 13" descr="A group of people on a sidewalk&#10;&#10;Description automatically generated">
            <a:extLst>
              <a:ext uri="{FF2B5EF4-FFF2-40B4-BE49-F238E27FC236}">
                <a16:creationId xmlns:a16="http://schemas.microsoft.com/office/drawing/2014/main" id="{7A3EB3FB-285D-4D73-8AA0-995912D4E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556" y="258005"/>
            <a:ext cx="5396848" cy="303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56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231DA5B1-ADC4-48E8-911E-56A13C92E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88" y="244926"/>
            <a:ext cx="3788226" cy="5976259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F8BE0A-D363-4B0A-B283-56334C637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7710" y="244927"/>
            <a:ext cx="4070631" cy="5976258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881BD34B-F947-43DA-BE62-87EC2913AE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7341" y="244928"/>
            <a:ext cx="4327071" cy="597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213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BCC62475-2F2E-432B-94D2-4A04F020D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79" y="506186"/>
            <a:ext cx="5487650" cy="5763984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944D34-62A9-46BB-9D2F-BA71630AA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246" y="506186"/>
            <a:ext cx="5487650" cy="576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25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4DB7353-7D7A-431B-A5B6-A3845E6F2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E8D15D6-6183-4BE1-A315-C7EC9C1A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82A253FA-4E60-4B4D-94B0-93ECFCF30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E1B39AD1-11BD-457B-822C-A873607F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C286005-78D5-4BE4-AA8B-75CDC07E7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09E4A22D-7E83-4F24-97FE-931A93CA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4351E96B-8DD4-4D5E-A9F0-C47F5F33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BFF78610-2475-4756-9EC8-5DA7D8902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C7ACAE44-681D-4CBC-B2AB-E5131DF5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CA22E4A0-73AA-4722-9C16-F3AF9A33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B36E626-EBEB-41C0-B224-8DB049DB4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D603DEC5-BED4-4DB6-A253-F61CC3674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86AE9DE6-CA9A-479B-A0FB-0E1BAC7A6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16CB8DC8-E75F-4574-A290-AAB7031BE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1CA657E1-3A52-4C23-AA47-EBB2D5C41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ED4F701B-2A93-464F-A673-54EED5C4C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9977C34F-F6C9-4749-B201-7B928802D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3A913E6B-DBE9-4291-A34C-36069ECB8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7D415C04-AB5C-4B76-9E49-EEBAEE64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151FDC11-E872-4EAE-A597-822F9FE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B24766B-81CA-44C7-BF11-77A12BA4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A2F9962-DEB8-461C-8B4C-C0ED0D8A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C0672E08-EB09-4B8E-8522-24BBC2CF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447AB64-F3EC-4A1F-BFD4-F0F9DB3DA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7303A1-EE34-46C7-97D7-C96E2FDC83AA}"/>
              </a:ext>
            </a:extLst>
          </p:cNvPr>
          <p:cNvSpPr txBox="1"/>
          <p:nvPr/>
        </p:nvSpPr>
        <p:spPr>
          <a:xfrm>
            <a:off x="2532812" y="1356349"/>
            <a:ext cx="6959446" cy="4259382"/>
          </a:xfrm>
          <a:prstGeom prst="rect">
            <a:avLst/>
          </a:prstGeom>
        </p:spPr>
        <p:txBody>
          <a:bodyPr vert="horz" lIns="228600" tIns="228600" rIns="228600" bIns="0" rtlCol="0" anchor="b">
            <a:normAutofit fontScale="77500" lnSpcReduction="20000"/>
          </a:bodyPr>
          <a:lstStyle/>
          <a:p>
            <a:pPr algn="ct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600" b="1" spc="-150" dirty="0">
                <a:solidFill>
                  <a:srgbClr val="FFFEFF"/>
                </a:solidFill>
                <a:ea typeface="+mj-ea"/>
                <a:cs typeface="+mj-cs"/>
              </a:rPr>
              <a:t>Do States Provide Beds Based On Number Of Homeless Individuals?</a:t>
            </a:r>
          </a:p>
          <a:p>
            <a:pPr algn="ct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endParaRPr lang="en-US" sz="4100" spc="-150" dirty="0">
              <a:solidFill>
                <a:srgbClr val="FFFE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348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00F45E-D91E-4688-885B-AAF0C80E6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673" y="803185"/>
            <a:ext cx="5487650" cy="3658433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7D1E2D-5A81-49BB-9D1D-87DD11396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388" y="803186"/>
            <a:ext cx="5487650" cy="3658433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462E8A4-1651-4FEF-961B-94EC24624290}"/>
              </a:ext>
            </a:extLst>
          </p:cNvPr>
          <p:cNvSpPr txBox="1">
            <a:spLocks/>
          </p:cNvSpPr>
          <p:nvPr/>
        </p:nvSpPr>
        <p:spPr>
          <a:xfrm>
            <a:off x="6274192" y="211015"/>
            <a:ext cx="5576294" cy="64008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b="1" dirty="0"/>
              <a:t>Are there enough beds to accommodate the # of estimated homeless people in families in four of US’ largest states? 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According to our analysis:</a:t>
            </a:r>
          </a:p>
          <a:p>
            <a:pPr lvl="1"/>
            <a:r>
              <a:rPr lang="en-US" dirty="0"/>
              <a:t>New York = 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</a:rPr>
              <a:t>👍</a:t>
            </a:r>
            <a:endParaRPr lang="en-US" dirty="0"/>
          </a:p>
          <a:p>
            <a:pPr lvl="1"/>
            <a:r>
              <a:rPr lang="en-US" dirty="0"/>
              <a:t>Illinois = 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</a:rPr>
              <a:t>👍</a:t>
            </a:r>
          </a:p>
          <a:p>
            <a:pPr lvl="1"/>
            <a:r>
              <a:rPr lang="en-US" dirty="0">
                <a:latin typeface="Rockwell" panose="02060603020205020403" pitchFamily="18" charset="0"/>
                <a:ea typeface="Segoe UI Emoji" panose="020B0502040204020203" pitchFamily="34" charset="0"/>
              </a:rPr>
              <a:t>Florida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</a:rPr>
              <a:t> = 👎</a:t>
            </a:r>
          </a:p>
          <a:p>
            <a:pPr lvl="1"/>
            <a:r>
              <a:rPr lang="en-US" dirty="0">
                <a:latin typeface="Rockwell" panose="02060603020205020403" pitchFamily="18" charset="0"/>
                <a:ea typeface="Segoe UI Emoji" panose="020B0502040204020203" pitchFamily="34" charset="0"/>
              </a:rPr>
              <a:t>California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</a:rPr>
              <a:t> = 👎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Limitations to the data.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5A964-CACD-4A64-83AB-89F5AD69E90D}"/>
              </a:ext>
            </a:extLst>
          </p:cNvPr>
          <p:cNvSpPr txBox="1">
            <a:spLocks/>
          </p:cNvSpPr>
          <p:nvPr/>
        </p:nvSpPr>
        <p:spPr>
          <a:xfrm>
            <a:off x="140677" y="211015"/>
            <a:ext cx="5777133" cy="64008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Are there enough beds to accommodate the # of estimated homeless individuals four of US’ largest states? 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According to our analysis:</a:t>
            </a:r>
          </a:p>
          <a:p>
            <a:pPr lvl="1"/>
            <a:r>
              <a:rPr lang="en-US" dirty="0"/>
              <a:t>New York = 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</a:rPr>
              <a:t>👍</a:t>
            </a:r>
            <a:endParaRPr lang="en-US" dirty="0"/>
          </a:p>
          <a:p>
            <a:pPr lvl="1"/>
            <a:r>
              <a:rPr lang="en-US" dirty="0"/>
              <a:t>Illinois = 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</a:rPr>
              <a:t>👍</a:t>
            </a:r>
          </a:p>
          <a:p>
            <a:pPr lvl="1"/>
            <a:r>
              <a:rPr lang="en-US" dirty="0">
                <a:latin typeface="Rockwell" panose="02060603020205020403" pitchFamily="18" charset="0"/>
                <a:ea typeface="Segoe UI Emoji" panose="020B0502040204020203" pitchFamily="34" charset="0"/>
              </a:rPr>
              <a:t>Florida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</a:rPr>
              <a:t> = 👎</a:t>
            </a:r>
          </a:p>
          <a:p>
            <a:pPr lvl="1"/>
            <a:r>
              <a:rPr lang="en-US" dirty="0">
                <a:latin typeface="Rockwell" panose="02060603020205020403" pitchFamily="18" charset="0"/>
                <a:ea typeface="Segoe UI Emoji" panose="020B0502040204020203" pitchFamily="34" charset="0"/>
              </a:rPr>
              <a:t>California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</a:rPr>
              <a:t> = 👎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Limitations to the data.</a:t>
            </a:r>
          </a:p>
        </p:txBody>
      </p:sp>
    </p:spTree>
    <p:extLst>
      <p:ext uri="{BB962C8B-B14F-4D97-AF65-F5344CB8AC3E}">
        <p14:creationId xmlns:p14="http://schemas.microsoft.com/office/powerpoint/2010/main" val="3214185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800B320-C486-4967-AFB8-58E3EBDA9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0624" y="0"/>
            <a:ext cx="12584114" cy="6853238"/>
            <a:chOff x="-417513" y="0"/>
            <a:chExt cx="12584114" cy="685323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B6E6BEB2-753A-4253-9BE2-9E569A8A5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196A6026-E2E2-4401-BB72-F8314907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852B828-3E4B-4404-AEE7-815B0B6EE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B2BAC571-023A-4027-9689-5A7375FE5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BB424FB-2158-48AB-9A28-A11889AA5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BE5FA512-D3FE-4F91-AE23-51DAAAA74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83CF3A0A-06AA-4987-8182-4F86E662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969C6F15-1F6D-46D5-8C47-3FBC31253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01E2B94D-4E93-4C11-A1FC-B3A6E8CC5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F47C1110-8C08-4C26-BD0D-3083BFAC1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3085CEBC-D1F5-4F82-93C8-8ED38B7CBE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3ED8F25D-E867-46B6-A62D-3B2114768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6BB81545-0C01-4B56-BADD-6B7D5B72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A1574FCC-646A-4771-AB54-A44212F19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A56CC2BC-E51D-4A79-AA80-770FAA784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C95E0495-B7F8-44C5-AD1F-5F3C8633E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28C1E7AA-A198-498A-9426-7632D7AA3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96410611-0DF8-42D3-91B1-B87AE692E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ACF821F-24B2-49B5-8688-744B0EADF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418BD791-FEEE-4A18-A5EF-F3815F184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5D16C8F-EA4F-447C-934A-06E7BFAE9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E668E75-2238-4D3A-8628-DF5435090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7" y="376237"/>
            <a:ext cx="11674346" cy="605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711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71B9D3-B8E9-4E38-AAD6-CA8B3F7A4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15" y="1067115"/>
            <a:ext cx="11669130" cy="54316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F4D22D-485A-4B85-A933-6C9FD39F70D6}"/>
              </a:ext>
            </a:extLst>
          </p:cNvPr>
          <p:cNvSpPr txBox="1"/>
          <p:nvPr/>
        </p:nvSpPr>
        <p:spPr>
          <a:xfrm>
            <a:off x="636814" y="359229"/>
            <a:ext cx="7429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BREAKING THE BAR!</a:t>
            </a:r>
          </a:p>
        </p:txBody>
      </p:sp>
    </p:spTree>
    <p:extLst>
      <p:ext uri="{BB962C8B-B14F-4D97-AF65-F5344CB8AC3E}">
        <p14:creationId xmlns:p14="http://schemas.microsoft.com/office/powerpoint/2010/main" val="905306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7901E9D-363F-4C0A-BC45-57F8C3BA53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83" t="26191" r="6895" b="9286"/>
          <a:stretch/>
        </p:blipFill>
        <p:spPr>
          <a:xfrm>
            <a:off x="522515" y="996043"/>
            <a:ext cx="11070771" cy="54374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E67CD5-50AD-45BD-A37E-C857BCB69419}"/>
              </a:ext>
            </a:extLst>
          </p:cNvPr>
          <p:cNvSpPr txBox="1"/>
          <p:nvPr/>
        </p:nvSpPr>
        <p:spPr>
          <a:xfrm>
            <a:off x="653143" y="506186"/>
            <a:ext cx="78213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ASSIGNING INDEX</a:t>
            </a:r>
          </a:p>
        </p:txBody>
      </p:sp>
    </p:spTree>
    <p:extLst>
      <p:ext uri="{BB962C8B-B14F-4D97-AF65-F5344CB8AC3E}">
        <p14:creationId xmlns:p14="http://schemas.microsoft.com/office/powerpoint/2010/main" val="557772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C71932-71D0-4E4C-8F49-257D703FAB37}"/>
              </a:ext>
            </a:extLst>
          </p:cNvPr>
          <p:cNvSpPr txBox="1"/>
          <p:nvPr/>
        </p:nvSpPr>
        <p:spPr>
          <a:xfrm>
            <a:off x="391886" y="440871"/>
            <a:ext cx="115932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MERGING 12 Notebooks into ONE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6A86498-1821-4E80-98D8-0B08986FA7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39" t="30714" r="7788"/>
          <a:stretch/>
        </p:blipFill>
        <p:spPr>
          <a:xfrm>
            <a:off x="391886" y="871757"/>
            <a:ext cx="11408228" cy="554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029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mirror, object, hand glass&#10;&#10;Description automatically generated">
            <a:extLst>
              <a:ext uri="{FF2B5EF4-FFF2-40B4-BE49-F238E27FC236}">
                <a16:creationId xmlns:a16="http://schemas.microsoft.com/office/drawing/2014/main" id="{5C69CA47-B9FC-483B-B129-69CD8C960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57" y="992124"/>
            <a:ext cx="6438900" cy="4017874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B9C88CD-9637-4257-AAA1-E86CD7AC71BC}"/>
              </a:ext>
            </a:extLst>
          </p:cNvPr>
          <p:cNvSpPr txBox="1">
            <a:spLocks/>
          </p:cNvSpPr>
          <p:nvPr/>
        </p:nvSpPr>
        <p:spPr>
          <a:xfrm>
            <a:off x="457200" y="211015"/>
            <a:ext cx="11283043" cy="6400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/>
              <a:t>WHAT WE FOUND:</a:t>
            </a:r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b="1" dirty="0"/>
          </a:p>
          <a:p>
            <a:pPr marL="0" indent="0">
              <a:buNone/>
            </a:pPr>
            <a:endParaRPr lang="en-US" sz="2200" b="1" dirty="0"/>
          </a:p>
          <a:p>
            <a:endParaRPr lang="en-US" sz="2200" b="1" dirty="0"/>
          </a:p>
          <a:p>
            <a:pPr lvl="1"/>
            <a:r>
              <a:rPr lang="en-US" sz="2200" dirty="0"/>
              <a:t>Homeless individuals make up less than 1% of the U.S. population.</a:t>
            </a:r>
          </a:p>
          <a:p>
            <a:pPr lvl="1"/>
            <a:r>
              <a:rPr lang="en-US" sz="2200" dirty="0"/>
              <a:t>Majority are homeless adults, then homeless families. </a:t>
            </a:r>
          </a:p>
          <a:p>
            <a:pPr lvl="1"/>
            <a:r>
              <a:rPr lang="en-US" sz="2200" dirty="0"/>
              <a:t>There aren’t enough beds available for homeless individuals across the country</a:t>
            </a:r>
          </a:p>
          <a:p>
            <a:pPr marL="0" indent="0">
              <a:buNone/>
            </a:pPr>
            <a:endParaRPr lang="en-US" sz="1900" b="1" dirty="0"/>
          </a:p>
          <a:p>
            <a:pPr marL="0" indent="0">
              <a:buNone/>
            </a:pPr>
            <a:endParaRPr lang="en-US" sz="1900" b="1" dirty="0"/>
          </a:p>
          <a:p>
            <a:endParaRPr lang="en-US" sz="1900" b="1" dirty="0"/>
          </a:p>
          <a:p>
            <a:pPr marL="0" indent="0">
              <a:buNone/>
            </a:pP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64017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5A964-CACD-4A64-83AB-89F5AD69E90D}"/>
              </a:ext>
            </a:extLst>
          </p:cNvPr>
          <p:cNvSpPr txBox="1">
            <a:spLocks/>
          </p:cNvSpPr>
          <p:nvPr/>
        </p:nvSpPr>
        <p:spPr>
          <a:xfrm>
            <a:off x="293915" y="375556"/>
            <a:ext cx="11691256" cy="623625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500" b="1" dirty="0"/>
              <a:t>IF ONLY WE HAD …..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FF0000"/>
                </a:solidFill>
              </a:rPr>
              <a:t>MORE  TIME/PATIENCE 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API 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STATISTICAL ANALYSIS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INTEGRATING OTHER DATASETS</a:t>
            </a: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FF0000"/>
                </a:solidFill>
              </a:rPr>
              <a:t>ACCESS TO MORE DATASETS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FUNDING DATA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LENGTH OF HOMELESSNESS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ACTUAL # INSTEAD OF ESTIMATES</a:t>
            </a: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close up of a plant&#10;&#10;Description automatically generated">
            <a:extLst>
              <a:ext uri="{FF2B5EF4-FFF2-40B4-BE49-F238E27FC236}">
                <a16:creationId xmlns:a16="http://schemas.microsoft.com/office/drawing/2014/main" id="{293B4709-424E-4D34-B309-8A48B02BB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143" y="375556"/>
            <a:ext cx="5404758" cy="594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77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98E8958-A0BD-4366-8F61-3A496C51C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445862C-E73D-4EFB-9DD5-8A5E3473E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D2676ED1-2492-46B6-88D6-C9ED257B7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58A42DCC-C6BA-4B68-9FC4-FEE65399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F81ED05C-778D-41F3-9C0E-6DE1D668A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EE063861-F6FC-4CC1-A77E-5993E5E25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7E1DA2FC-6137-4EC4-B9F4-72264C39D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BFE9E3A7-993F-401D-8B16-53BFC6FA2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23757125-5D70-4D7A-B223-2FFC51F5B3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03C4207E-9457-436F-B9A0-C3CAEBF81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64EE9697-E49F-4E62-8318-9E2DBC6E7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0800120F-70F4-4696-BAFB-BBC0BC576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8D1E1ADB-5BAA-49F4-BE24-044E94104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9D410413-BDE6-4A4E-930A-0ACBBF8CD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0EBF657D-5B37-4F84-8833-C569EAB904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A2DBF00E-BE35-44EC-A95B-8B2EE92335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BA2C8141-5135-467E-B940-D3836B16E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44991C1A-45E7-45C6-8816-BFEDFFCCB7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B88BEC13-903F-4318-B5AB-DC23ED2ED5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41E259CE-D2C5-4FBC-9FAE-5AB0BBD0E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495CB679-05D8-44D1-8218-C52552952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DFCC6878-2DB4-4497-B668-E75220A20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36254A6B-DCFA-42AD-906C-C43E2CAEA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1429180E-866D-447C-A170-484000E48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047102"/>
            <a:ext cx="5936885" cy="502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22">
            <a:extLst>
              <a:ext uri="{FF2B5EF4-FFF2-40B4-BE49-F238E27FC236}">
                <a16:creationId xmlns:a16="http://schemas.microsoft.com/office/drawing/2014/main" id="{FEE51AA4-287D-4CB8-8CD4-D6986106F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02131" y="5546507"/>
            <a:ext cx="315988" cy="2724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177ACA7-E71A-4888-9EBD-074801D88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634393"/>
            <a:ext cx="5935796" cy="39173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DCA9E05-2452-4C58-955E-D1FD992A5BA7}"/>
              </a:ext>
            </a:extLst>
          </p:cNvPr>
          <p:cNvSpPr txBox="1">
            <a:spLocks/>
          </p:cNvSpPr>
          <p:nvPr/>
        </p:nvSpPr>
        <p:spPr>
          <a:xfrm>
            <a:off x="959912" y="1074003"/>
            <a:ext cx="5767566" cy="486727"/>
          </a:xfrm>
          <a:prstGeom prst="rect">
            <a:avLst/>
          </a:prstGeom>
        </p:spPr>
        <p:txBody>
          <a:bodyPr vert="horz" lIns="228600" tIns="228600" rIns="228600" bIns="228600" rtlCol="0" anchor="ctr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dirty="0">
                <a:latin typeface="+mn-lt"/>
              </a:rPr>
              <a:t>Our Hypothesis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83D511F-328C-4CE8-AC64-161DB47E30EB}"/>
              </a:ext>
            </a:extLst>
          </p:cNvPr>
          <p:cNvSpPr txBox="1">
            <a:spLocks/>
          </p:cNvSpPr>
          <p:nvPr/>
        </p:nvSpPr>
        <p:spPr>
          <a:xfrm>
            <a:off x="843259" y="1645101"/>
            <a:ext cx="5768442" cy="3630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/>
            <a:endParaRPr lang="en-US" sz="2000" dirty="0">
              <a:solidFill>
                <a:schemeClr val="bg1"/>
              </a:solidFill>
            </a:endParaRPr>
          </a:p>
          <a:p>
            <a:pPr marL="5715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What is the relationship of homeless rates with the US population size and the funding allocated in various US states for Beds (for individuals who are homeless)?</a:t>
            </a:r>
          </a:p>
          <a:p>
            <a:pPr marL="285750"/>
            <a:r>
              <a:rPr lang="en-US" sz="2000" dirty="0">
                <a:solidFill>
                  <a:schemeClr val="bg1"/>
                </a:solidFill>
              </a:rPr>
              <a:t>The greater the general U.S. population size, the greater the rate </a:t>
            </a:r>
            <a:r>
              <a:rPr lang="en-US" sz="2000" dirty="0">
                <a:solidFill>
                  <a:srgbClr val="FFFFFE"/>
                </a:solidFill>
              </a:rPr>
              <a:t>of homelessness and vice versa. </a:t>
            </a:r>
          </a:p>
          <a:p>
            <a:pPr marL="285750"/>
            <a:endParaRPr lang="en-US" sz="2000" dirty="0">
              <a:solidFill>
                <a:srgbClr val="FFFFFE"/>
              </a:solidFill>
            </a:endParaRPr>
          </a:p>
          <a:p>
            <a:pPr marL="285750"/>
            <a:endParaRPr lang="en-US" sz="2000" dirty="0">
              <a:solidFill>
                <a:srgbClr val="FFFFFE"/>
              </a:solidFill>
            </a:endParaRPr>
          </a:p>
          <a:p>
            <a:endParaRPr lang="en-US" sz="1600" dirty="0">
              <a:solidFill>
                <a:srgbClr val="FFFFFE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2DF6337-9683-4A06-B3D5-CB22C7F4F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9862" y="-6706"/>
            <a:ext cx="4642138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0" descr="HomeOutline">
            <a:extLst>
              <a:ext uri="{FF2B5EF4-FFF2-40B4-BE49-F238E27FC236}">
                <a16:creationId xmlns:a16="http://schemas.microsoft.com/office/drawing/2014/main" id="{4A3CCD10-ADC2-45EC-8F49-8600DD4C0F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6652" y="1438299"/>
            <a:ext cx="3990545" cy="399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42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11C64B-1A60-D645-89D1-3AEC94581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Thank you!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EE60A-1053-EB49-85BE-56C6269CDB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b="1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478435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F40A4C-F2EA-4F8C-B616-A9D2F76DE463}"/>
              </a:ext>
            </a:extLst>
          </p:cNvPr>
          <p:cNvSpPr txBox="1"/>
          <p:nvPr/>
        </p:nvSpPr>
        <p:spPr>
          <a:xfrm>
            <a:off x="2195599" y="691495"/>
            <a:ext cx="9679851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Datasets Sources</a:t>
            </a:r>
            <a:r>
              <a:rPr lang="en-US" sz="2500" dirty="0"/>
              <a:t>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500" dirty="0"/>
              <a:t>Department of Housing and Urban Development (HUD) data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500" dirty="0"/>
              <a:t>Homeless Population, estimated Point In Time count for 2018.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500" dirty="0"/>
              <a:t>Housing Inventory Count, 2018</a:t>
            </a:r>
          </a:p>
          <a:p>
            <a:r>
              <a:rPr lang="en-US" sz="2500" u="sng" dirty="0">
                <a:hlinkClick r:id="rId3"/>
              </a:rPr>
              <a:t>https://www.hudexchange.info/resource/3031/pit-and-hic-data-since-2007/</a:t>
            </a:r>
            <a:endParaRPr lang="en-US" sz="2500" dirty="0"/>
          </a:p>
          <a:p>
            <a:pPr lvl="0"/>
            <a:endParaRPr lang="en-US" sz="2500" dirty="0"/>
          </a:p>
          <a:p>
            <a:pPr lvl="0"/>
            <a:endParaRPr lang="en-US" sz="25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500" dirty="0"/>
              <a:t>United States Census Bureau data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500" dirty="0"/>
              <a:t>Estimated U.S. Census data for 2018</a:t>
            </a:r>
          </a:p>
          <a:p>
            <a:endParaRPr lang="en-US" sz="2500" u="sng" dirty="0">
              <a:hlinkClick r:id="rId4"/>
            </a:endParaRPr>
          </a:p>
          <a:p>
            <a:r>
              <a:rPr lang="en-US" sz="2500" u="sng" dirty="0">
                <a:hlinkClick r:id="rId4"/>
              </a:rPr>
              <a:t>https://www.census.gov/data/datasets/time-series/demo/popest/2010s-national-total.html</a:t>
            </a:r>
            <a:endParaRPr lang="en-US" sz="2500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5D5B7F-BB19-4826-B3B2-39363EC773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803" t="16147" r="26979" b="15760"/>
          <a:stretch/>
        </p:blipFill>
        <p:spPr>
          <a:xfrm>
            <a:off x="1010842" y="1407272"/>
            <a:ext cx="1320800" cy="11847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146EA3-A61B-4C49-9CAA-B217ABFDB1F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10842" y="4691047"/>
            <a:ext cx="1184757" cy="118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ook&#10;&#10;Description automatically generated">
            <a:extLst>
              <a:ext uri="{FF2B5EF4-FFF2-40B4-BE49-F238E27FC236}">
                <a16:creationId xmlns:a16="http://schemas.microsoft.com/office/drawing/2014/main" id="{C2C2165F-76AD-4FF3-AD07-05A97DBD1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364" y="3249386"/>
            <a:ext cx="3733049" cy="36086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5C4BB1-084B-4D57-B121-49861658240C}"/>
              </a:ext>
            </a:extLst>
          </p:cNvPr>
          <p:cNvSpPr txBox="1"/>
          <p:nvPr/>
        </p:nvSpPr>
        <p:spPr>
          <a:xfrm>
            <a:off x="358239" y="366623"/>
            <a:ext cx="11447318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Data Exploration</a:t>
            </a:r>
            <a:endParaRPr lang="en-US" dirty="0"/>
          </a:p>
          <a:p>
            <a:r>
              <a:rPr lang="en-US" b="1" dirty="0"/>
              <a:t>What we found: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datasets had too many variables and not enough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Missing values wasn’t an issue with our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Relationship between our variables wasn’t quite clear when we looked at the data manually, however, once we began to build charts to visualize it, it became clear.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Rate of homelessness in a state was significantly lower than the general population size.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Most states seem to have # of beds available that are relative to the rate of homelessness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Double checked/calculated our data through data aggregation</a:t>
            </a:r>
          </a:p>
          <a:p>
            <a:r>
              <a:rPr lang="en-US" dirty="0"/>
              <a:t>- Now, we know how to properly visualize our data in a meaningful way. </a:t>
            </a:r>
          </a:p>
          <a:p>
            <a:endParaRPr lang="en-US" u="sng" dirty="0"/>
          </a:p>
          <a:p>
            <a:r>
              <a:rPr lang="en-US" sz="2500" b="1" dirty="0"/>
              <a:t>Data Cleaning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our individual data sources,  we had to: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Remove the additional rows above the title row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Convert each file from excel to csv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Dropped redundant and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Once data was aggregated, we had to: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Dropped rows with US territories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Dropped regional data </a:t>
            </a:r>
          </a:p>
        </p:txBody>
      </p:sp>
    </p:spTree>
    <p:extLst>
      <p:ext uri="{BB962C8B-B14F-4D97-AF65-F5344CB8AC3E}">
        <p14:creationId xmlns:p14="http://schemas.microsoft.com/office/powerpoint/2010/main" val="2826042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4DB7353-7D7A-431B-A5B6-A3845E6F2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E8D15D6-6183-4BE1-A315-C7EC9C1A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82A253FA-4E60-4B4D-94B0-93ECFCF30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E1B39AD1-11BD-457B-822C-A873607F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C286005-78D5-4BE4-AA8B-75CDC07E7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09E4A22D-7E83-4F24-97FE-931A93CA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4351E96B-8DD4-4D5E-A9F0-C47F5F33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BFF78610-2475-4756-9EC8-5DA7D8902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C7ACAE44-681D-4CBC-B2AB-E5131DF5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CA22E4A0-73AA-4722-9C16-F3AF9A33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B36E626-EBEB-41C0-B224-8DB049DB4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D603DEC5-BED4-4DB6-A253-F61CC3674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86AE9DE6-CA9A-479B-A0FB-0E1BAC7A6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16CB8DC8-E75F-4574-A290-AAB7031BE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1CA657E1-3A52-4C23-AA47-EBB2D5C41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ED4F701B-2A93-464F-A673-54EED5C4C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9977C34F-F6C9-4749-B201-7B928802D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3A913E6B-DBE9-4291-A34C-36069ECB8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7D415C04-AB5C-4B76-9E49-EEBAEE64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151FDC11-E872-4EAE-A597-822F9FE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B24766B-81CA-44C7-BF11-77A12BA4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A2F9962-DEB8-461C-8B4C-C0ED0D8A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C0672E08-EB09-4B8E-8522-24BBC2CF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447AB64-F3EC-4A1F-BFD4-F0F9DB3DA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11562E-1A6B-4674-B357-AC9697FD3BE4}"/>
              </a:ext>
            </a:extLst>
          </p:cNvPr>
          <p:cNvSpPr txBox="1"/>
          <p:nvPr/>
        </p:nvSpPr>
        <p:spPr>
          <a:xfrm>
            <a:off x="2575605" y="677093"/>
            <a:ext cx="6959446" cy="4308068"/>
          </a:xfrm>
          <a:prstGeom prst="rect">
            <a:avLst/>
          </a:prstGeom>
        </p:spPr>
        <p:txBody>
          <a:bodyPr vert="horz" lIns="228600" tIns="228600" rIns="228600" bIns="0" rtlCol="0" anchor="b">
            <a:normAutofit/>
          </a:bodyPr>
          <a:lstStyle/>
          <a:p>
            <a:pPr algn="ct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spc="-150" dirty="0">
                <a:solidFill>
                  <a:srgbClr val="FFFEFF"/>
                </a:solidFill>
                <a:ea typeface="+mj-ea"/>
                <a:cs typeface="+mj-cs"/>
              </a:rPr>
              <a:t>Do State Population Size Affect Homeless Rate? </a:t>
            </a:r>
          </a:p>
        </p:txBody>
      </p:sp>
    </p:spTree>
    <p:extLst>
      <p:ext uri="{BB962C8B-B14F-4D97-AF65-F5344CB8AC3E}">
        <p14:creationId xmlns:p14="http://schemas.microsoft.com/office/powerpoint/2010/main" val="2053379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8FF06F72-DB37-49E1-AA9E-4ADBEF2C2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956" y="643467"/>
            <a:ext cx="7428088" cy="557106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5A964-CACD-4A64-83AB-89F5AD69E90D}"/>
              </a:ext>
            </a:extLst>
          </p:cNvPr>
          <p:cNvSpPr txBox="1">
            <a:spLocks/>
          </p:cNvSpPr>
          <p:nvPr/>
        </p:nvSpPr>
        <p:spPr>
          <a:xfrm>
            <a:off x="341513" y="211015"/>
            <a:ext cx="11333416" cy="6400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925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8">
            <a:extLst>
              <a:ext uri="{FF2B5EF4-FFF2-40B4-BE49-F238E27FC236}">
                <a16:creationId xmlns:a16="http://schemas.microsoft.com/office/drawing/2014/main" id="{E6C08EBB-2C97-4884-9312-EA0A6A62A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4188" y="0"/>
            <a:ext cx="3421063" cy="6843713"/>
          </a:xfrm>
          <a:custGeom>
            <a:avLst/>
            <a:gdLst/>
            <a:ahLst/>
            <a:cxnLst/>
            <a:rect l="0" t="0" r="r" b="b"/>
            <a:pathLst>
              <a:path w="720" h="1440">
                <a:moveTo>
                  <a:pt x="720" y="0"/>
                </a:moveTo>
                <a:cubicBezTo>
                  <a:pt x="316" y="282"/>
                  <a:pt x="0" y="1018"/>
                  <a:pt x="362" y="144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" name="Freeform 20">
            <a:extLst>
              <a:ext uri="{FF2B5EF4-FFF2-40B4-BE49-F238E27FC236}">
                <a16:creationId xmlns:a16="http://schemas.microsoft.com/office/drawing/2014/main" id="{17406E40-244E-4DD6-94A4-E73960241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98488" y="0"/>
            <a:ext cx="2717800" cy="6843713"/>
          </a:xfrm>
          <a:custGeom>
            <a:avLst/>
            <a:gdLst/>
            <a:ahLst/>
            <a:cxnLst/>
            <a:rect l="0" t="0" r="r" b="b"/>
            <a:pathLst>
              <a:path w="572" h="1440">
                <a:moveTo>
                  <a:pt x="572" y="0"/>
                </a:moveTo>
                <a:cubicBezTo>
                  <a:pt x="213" y="320"/>
                  <a:pt x="0" y="979"/>
                  <a:pt x="164" y="1440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" name="Freeform 21">
            <a:extLst>
              <a:ext uri="{FF2B5EF4-FFF2-40B4-BE49-F238E27FC236}">
                <a16:creationId xmlns:a16="http://schemas.microsoft.com/office/drawing/2014/main" id="{9E621646-8902-4518-ADFE-798B8AF7F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1938" y="0"/>
            <a:ext cx="2944813" cy="6843713"/>
          </a:xfrm>
          <a:custGeom>
            <a:avLst/>
            <a:gdLst/>
            <a:ahLst/>
            <a:cxnLst/>
            <a:rect l="0" t="0" r="r" b="b"/>
            <a:pathLst>
              <a:path w="620" h="1440">
                <a:moveTo>
                  <a:pt x="620" y="0"/>
                </a:moveTo>
                <a:cubicBezTo>
                  <a:pt x="248" y="325"/>
                  <a:pt x="0" y="960"/>
                  <a:pt x="186" y="144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lg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" name="Freeform 22">
            <a:extLst>
              <a:ext uri="{FF2B5EF4-FFF2-40B4-BE49-F238E27FC236}">
                <a16:creationId xmlns:a16="http://schemas.microsoft.com/office/drawing/2014/main" id="{BC03DD73-798C-403F-B9AC-BFF84A0B1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417513" y="0"/>
            <a:ext cx="2403475" cy="6843713"/>
          </a:xfrm>
          <a:custGeom>
            <a:avLst/>
            <a:gdLst/>
            <a:ahLst/>
            <a:cxnLst/>
            <a:rect l="0" t="0" r="r" b="b"/>
            <a:pathLst>
              <a:path w="506" h="1440">
                <a:moveTo>
                  <a:pt x="506" y="0"/>
                </a:moveTo>
                <a:cubicBezTo>
                  <a:pt x="109" y="356"/>
                  <a:pt x="0" y="943"/>
                  <a:pt x="171" y="144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" name="Freeform 23">
            <a:extLst>
              <a:ext uri="{FF2B5EF4-FFF2-40B4-BE49-F238E27FC236}">
                <a16:creationId xmlns:a16="http://schemas.microsoft.com/office/drawing/2014/main" id="{6756FE0C-DC81-49BD-AD76-1E223B686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4288" y="9525"/>
            <a:ext cx="1771650" cy="3198813"/>
          </a:xfrm>
          <a:custGeom>
            <a:avLst/>
            <a:gdLst/>
            <a:ahLst/>
            <a:cxnLst/>
            <a:rect l="0" t="0" r="r" b="b"/>
            <a:pathLst>
              <a:path w="373" h="673">
                <a:moveTo>
                  <a:pt x="373" y="0"/>
                </a:moveTo>
                <a:cubicBezTo>
                  <a:pt x="175" y="183"/>
                  <a:pt x="51" y="409"/>
                  <a:pt x="0" y="67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" name="Freeform 25">
            <a:extLst>
              <a:ext uri="{FF2B5EF4-FFF2-40B4-BE49-F238E27FC236}">
                <a16:creationId xmlns:a16="http://schemas.microsoft.com/office/drawing/2014/main" id="{FEEAE74D-A8B8-4601-84C4-7F01DFF41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4288" y="0"/>
            <a:ext cx="1562100" cy="2228850"/>
          </a:xfrm>
          <a:custGeom>
            <a:avLst/>
            <a:gdLst/>
            <a:ahLst/>
            <a:cxnLst/>
            <a:rect l="0" t="0" r="r" b="b"/>
            <a:pathLst>
              <a:path w="329" h="469">
                <a:moveTo>
                  <a:pt x="329" y="0"/>
                </a:moveTo>
                <a:cubicBezTo>
                  <a:pt x="189" y="133"/>
                  <a:pt x="69" y="288"/>
                  <a:pt x="0" y="46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CFD751E0-7430-4ACA-A679-ECB74EA58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626725" y="9525"/>
            <a:ext cx="1539875" cy="555625"/>
          </a:xfrm>
          <a:custGeom>
            <a:avLst/>
            <a:gdLst/>
            <a:ahLst/>
            <a:cxnLst/>
            <a:rect l="0" t="0" r="r" b="b"/>
            <a:pathLst>
              <a:path w="324" h="117">
                <a:moveTo>
                  <a:pt x="324" y="117"/>
                </a:moveTo>
                <a:cubicBezTo>
                  <a:pt x="223" y="64"/>
                  <a:pt x="107" y="2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4337B0AD-9A1D-4899-8791-EDEB9B5A1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02988" y="9525"/>
            <a:ext cx="963613" cy="366713"/>
          </a:xfrm>
          <a:custGeom>
            <a:avLst/>
            <a:gdLst/>
            <a:ahLst/>
            <a:cxnLst/>
            <a:rect l="0" t="0" r="r" b="b"/>
            <a:pathLst>
              <a:path w="203" h="77">
                <a:moveTo>
                  <a:pt x="203" y="77"/>
                </a:moveTo>
                <a:cubicBezTo>
                  <a:pt x="138" y="46"/>
                  <a:pt x="68" y="21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20EE4868-1730-433B-AA39-A91305A49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501438" y="9525"/>
            <a:ext cx="665163" cy="257175"/>
          </a:xfrm>
          <a:custGeom>
            <a:avLst/>
            <a:gdLst/>
            <a:ahLst/>
            <a:cxnLst/>
            <a:rect l="0" t="0" r="r" b="b"/>
            <a:pathLst>
              <a:path w="140" h="54">
                <a:moveTo>
                  <a:pt x="140" y="54"/>
                </a:moveTo>
                <a:cubicBezTo>
                  <a:pt x="95" y="34"/>
                  <a:pt x="48" y="16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89921AE2-097C-4DEE-A398-FCB910D60D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63" y="6016625"/>
            <a:ext cx="214313" cy="827088"/>
          </a:xfrm>
          <a:custGeom>
            <a:avLst/>
            <a:gdLst/>
            <a:ahLst/>
            <a:cxnLst/>
            <a:rect l="0" t="0" r="r" b="b"/>
            <a:pathLst>
              <a:path w="45" h="174">
                <a:moveTo>
                  <a:pt x="0" y="0"/>
                </a:moveTo>
                <a:cubicBezTo>
                  <a:pt x="11" y="59"/>
                  <a:pt x="26" y="118"/>
                  <a:pt x="45" y="1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" name="Freeform 7">
            <a:extLst>
              <a:ext uri="{FF2B5EF4-FFF2-40B4-BE49-F238E27FC236}">
                <a16:creationId xmlns:a16="http://schemas.microsoft.com/office/drawing/2014/main" id="{A4098D72-B456-40CC-8C9F-D08B9DD25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247313" y="5013325"/>
            <a:ext cx="1919288" cy="1830388"/>
          </a:xfrm>
          <a:custGeom>
            <a:avLst/>
            <a:gdLst/>
            <a:ahLst/>
            <a:cxnLst/>
            <a:rect l="0" t="0" r="r" b="b"/>
            <a:pathLst>
              <a:path w="404" h="385">
                <a:moveTo>
                  <a:pt x="0" y="385"/>
                </a:moveTo>
                <a:cubicBezTo>
                  <a:pt x="146" y="272"/>
                  <a:pt x="285" y="142"/>
                  <a:pt x="404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" name="Freeform 10">
            <a:extLst>
              <a:ext uri="{FF2B5EF4-FFF2-40B4-BE49-F238E27FC236}">
                <a16:creationId xmlns:a16="http://schemas.microsoft.com/office/drawing/2014/main" id="{BCA1A530-E6F6-465D-BCD0-371D816C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494963" y="5275263"/>
            <a:ext cx="1666875" cy="1577975"/>
          </a:xfrm>
          <a:custGeom>
            <a:avLst/>
            <a:gdLst/>
            <a:ahLst/>
            <a:cxnLst/>
            <a:rect l="0" t="0" r="r" b="b"/>
            <a:pathLst>
              <a:path w="351" h="332">
                <a:moveTo>
                  <a:pt x="0" y="332"/>
                </a:moveTo>
                <a:cubicBezTo>
                  <a:pt x="125" y="232"/>
                  <a:pt x="245" y="121"/>
                  <a:pt x="351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" name="Freeform 13">
            <a:extLst>
              <a:ext uri="{FF2B5EF4-FFF2-40B4-BE49-F238E27FC236}">
                <a16:creationId xmlns:a16="http://schemas.microsoft.com/office/drawing/2014/main" id="{5AB5DD23-5ECB-4E0C-AC9B-C384785BAE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641013" y="5408613"/>
            <a:ext cx="1525588" cy="1435100"/>
          </a:xfrm>
          <a:custGeom>
            <a:avLst/>
            <a:gdLst/>
            <a:ahLst/>
            <a:cxnLst/>
            <a:rect l="0" t="0" r="r" b="b"/>
            <a:pathLst>
              <a:path w="321" h="302">
                <a:moveTo>
                  <a:pt x="0" y="302"/>
                </a:moveTo>
                <a:cubicBezTo>
                  <a:pt x="114" y="210"/>
                  <a:pt x="223" y="109"/>
                  <a:pt x="321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" name="Freeform 15">
            <a:extLst>
              <a:ext uri="{FF2B5EF4-FFF2-40B4-BE49-F238E27FC236}">
                <a16:creationId xmlns:a16="http://schemas.microsoft.com/office/drawing/2014/main" id="{7DA4BF21-FA96-43DB-A077-173C5F433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802938" y="5518150"/>
            <a:ext cx="1363663" cy="1325563"/>
          </a:xfrm>
          <a:custGeom>
            <a:avLst/>
            <a:gdLst/>
            <a:ahLst/>
            <a:cxnLst/>
            <a:rect l="0" t="0" r="r" b="b"/>
            <a:pathLst>
              <a:path w="287" h="279">
                <a:moveTo>
                  <a:pt x="0" y="279"/>
                </a:moveTo>
                <a:cubicBezTo>
                  <a:pt x="101" y="193"/>
                  <a:pt x="198" y="100"/>
                  <a:pt x="287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" name="Freeform 17">
            <a:extLst>
              <a:ext uri="{FF2B5EF4-FFF2-40B4-BE49-F238E27FC236}">
                <a16:creationId xmlns:a16="http://schemas.microsoft.com/office/drawing/2014/main" id="{BF956BA4-7CC2-4E13-9E1D-0854EF4C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79150" y="5694363"/>
            <a:ext cx="1187450" cy="1149350"/>
          </a:xfrm>
          <a:custGeom>
            <a:avLst/>
            <a:gdLst/>
            <a:ahLst/>
            <a:cxnLst/>
            <a:rect l="0" t="0" r="r" b="b"/>
            <a:pathLst>
              <a:path w="250" h="242">
                <a:moveTo>
                  <a:pt x="0" y="242"/>
                </a:moveTo>
                <a:cubicBezTo>
                  <a:pt x="88" y="166"/>
                  <a:pt x="172" y="85"/>
                  <a:pt x="25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" name="Freeform 19">
            <a:extLst>
              <a:ext uri="{FF2B5EF4-FFF2-40B4-BE49-F238E27FC236}">
                <a16:creationId xmlns:a16="http://schemas.microsoft.com/office/drawing/2014/main" id="{3262514D-691E-4344-8751-4E80F046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87125" y="6049963"/>
            <a:ext cx="879475" cy="793750"/>
          </a:xfrm>
          <a:custGeom>
            <a:avLst/>
            <a:gdLst/>
            <a:ahLst/>
            <a:cxnLst/>
            <a:rect l="0" t="0" r="r" b="b"/>
            <a:pathLst>
              <a:path w="185" h="167">
                <a:moveTo>
                  <a:pt x="0" y="167"/>
                </a:moveTo>
                <a:cubicBezTo>
                  <a:pt x="63" y="114"/>
                  <a:pt x="125" y="58"/>
                  <a:pt x="185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3C627EF6-CDF8-2241-AAC1-E23FB820C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85775"/>
            <a:ext cx="5788793" cy="61498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40A4F1E-A14B-B54E-86A0-C1BE0C3C6C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61937" y="266700"/>
            <a:ext cx="5905441" cy="636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41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8">
            <a:extLst>
              <a:ext uri="{FF2B5EF4-FFF2-40B4-BE49-F238E27FC236}">
                <a16:creationId xmlns:a16="http://schemas.microsoft.com/office/drawing/2014/main" id="{E6C08EBB-2C97-4884-9312-EA0A6A62A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4188" y="0"/>
            <a:ext cx="3421063" cy="6843713"/>
          </a:xfrm>
          <a:custGeom>
            <a:avLst/>
            <a:gdLst/>
            <a:ahLst/>
            <a:cxnLst/>
            <a:rect l="0" t="0" r="r" b="b"/>
            <a:pathLst>
              <a:path w="720" h="1440">
                <a:moveTo>
                  <a:pt x="720" y="0"/>
                </a:moveTo>
                <a:cubicBezTo>
                  <a:pt x="316" y="282"/>
                  <a:pt x="0" y="1018"/>
                  <a:pt x="362" y="144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" name="Freeform 20">
            <a:extLst>
              <a:ext uri="{FF2B5EF4-FFF2-40B4-BE49-F238E27FC236}">
                <a16:creationId xmlns:a16="http://schemas.microsoft.com/office/drawing/2014/main" id="{17406E40-244E-4DD6-94A4-E73960241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98488" y="0"/>
            <a:ext cx="2717800" cy="6843713"/>
          </a:xfrm>
          <a:custGeom>
            <a:avLst/>
            <a:gdLst/>
            <a:ahLst/>
            <a:cxnLst/>
            <a:rect l="0" t="0" r="r" b="b"/>
            <a:pathLst>
              <a:path w="572" h="1440">
                <a:moveTo>
                  <a:pt x="572" y="0"/>
                </a:moveTo>
                <a:cubicBezTo>
                  <a:pt x="213" y="320"/>
                  <a:pt x="0" y="979"/>
                  <a:pt x="164" y="1440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" name="Freeform 21">
            <a:extLst>
              <a:ext uri="{FF2B5EF4-FFF2-40B4-BE49-F238E27FC236}">
                <a16:creationId xmlns:a16="http://schemas.microsoft.com/office/drawing/2014/main" id="{9E621646-8902-4518-ADFE-798B8AF7F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1938" y="0"/>
            <a:ext cx="2944813" cy="6843713"/>
          </a:xfrm>
          <a:custGeom>
            <a:avLst/>
            <a:gdLst/>
            <a:ahLst/>
            <a:cxnLst/>
            <a:rect l="0" t="0" r="r" b="b"/>
            <a:pathLst>
              <a:path w="620" h="1440">
                <a:moveTo>
                  <a:pt x="620" y="0"/>
                </a:moveTo>
                <a:cubicBezTo>
                  <a:pt x="248" y="325"/>
                  <a:pt x="0" y="960"/>
                  <a:pt x="186" y="144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lg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" name="Freeform 22">
            <a:extLst>
              <a:ext uri="{FF2B5EF4-FFF2-40B4-BE49-F238E27FC236}">
                <a16:creationId xmlns:a16="http://schemas.microsoft.com/office/drawing/2014/main" id="{BC03DD73-798C-403F-B9AC-BFF84A0B1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417513" y="0"/>
            <a:ext cx="2403475" cy="6843713"/>
          </a:xfrm>
          <a:custGeom>
            <a:avLst/>
            <a:gdLst/>
            <a:ahLst/>
            <a:cxnLst/>
            <a:rect l="0" t="0" r="r" b="b"/>
            <a:pathLst>
              <a:path w="506" h="1440">
                <a:moveTo>
                  <a:pt x="506" y="0"/>
                </a:moveTo>
                <a:cubicBezTo>
                  <a:pt x="109" y="356"/>
                  <a:pt x="0" y="943"/>
                  <a:pt x="171" y="144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" name="Freeform 23">
            <a:extLst>
              <a:ext uri="{FF2B5EF4-FFF2-40B4-BE49-F238E27FC236}">
                <a16:creationId xmlns:a16="http://schemas.microsoft.com/office/drawing/2014/main" id="{6756FE0C-DC81-49BD-AD76-1E223B686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4288" y="9525"/>
            <a:ext cx="1771650" cy="3198813"/>
          </a:xfrm>
          <a:custGeom>
            <a:avLst/>
            <a:gdLst/>
            <a:ahLst/>
            <a:cxnLst/>
            <a:rect l="0" t="0" r="r" b="b"/>
            <a:pathLst>
              <a:path w="373" h="673">
                <a:moveTo>
                  <a:pt x="373" y="0"/>
                </a:moveTo>
                <a:cubicBezTo>
                  <a:pt x="175" y="183"/>
                  <a:pt x="51" y="409"/>
                  <a:pt x="0" y="67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" name="Freeform 25">
            <a:extLst>
              <a:ext uri="{FF2B5EF4-FFF2-40B4-BE49-F238E27FC236}">
                <a16:creationId xmlns:a16="http://schemas.microsoft.com/office/drawing/2014/main" id="{FEEAE74D-A8B8-4601-84C4-7F01DFF41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4288" y="0"/>
            <a:ext cx="1562100" cy="2228850"/>
          </a:xfrm>
          <a:custGeom>
            <a:avLst/>
            <a:gdLst/>
            <a:ahLst/>
            <a:cxnLst/>
            <a:rect l="0" t="0" r="r" b="b"/>
            <a:pathLst>
              <a:path w="329" h="469">
                <a:moveTo>
                  <a:pt x="329" y="0"/>
                </a:moveTo>
                <a:cubicBezTo>
                  <a:pt x="189" y="133"/>
                  <a:pt x="69" y="288"/>
                  <a:pt x="0" y="46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CFD751E0-7430-4ACA-A679-ECB74EA58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626725" y="9525"/>
            <a:ext cx="1539875" cy="555625"/>
          </a:xfrm>
          <a:custGeom>
            <a:avLst/>
            <a:gdLst/>
            <a:ahLst/>
            <a:cxnLst/>
            <a:rect l="0" t="0" r="r" b="b"/>
            <a:pathLst>
              <a:path w="324" h="117">
                <a:moveTo>
                  <a:pt x="324" y="117"/>
                </a:moveTo>
                <a:cubicBezTo>
                  <a:pt x="223" y="64"/>
                  <a:pt x="107" y="2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4337B0AD-9A1D-4899-8791-EDEB9B5A1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02988" y="9525"/>
            <a:ext cx="963613" cy="366713"/>
          </a:xfrm>
          <a:custGeom>
            <a:avLst/>
            <a:gdLst/>
            <a:ahLst/>
            <a:cxnLst/>
            <a:rect l="0" t="0" r="r" b="b"/>
            <a:pathLst>
              <a:path w="203" h="77">
                <a:moveTo>
                  <a:pt x="203" y="77"/>
                </a:moveTo>
                <a:cubicBezTo>
                  <a:pt x="138" y="46"/>
                  <a:pt x="68" y="21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" name="Freeform 12">
            <a:extLst>
              <a:ext uri="{FF2B5EF4-FFF2-40B4-BE49-F238E27FC236}">
                <a16:creationId xmlns:a16="http://schemas.microsoft.com/office/drawing/2014/main" id="{20EE4868-1730-433B-AA39-A91305A49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501438" y="9525"/>
            <a:ext cx="665163" cy="257175"/>
          </a:xfrm>
          <a:custGeom>
            <a:avLst/>
            <a:gdLst/>
            <a:ahLst/>
            <a:cxnLst/>
            <a:rect l="0" t="0" r="r" b="b"/>
            <a:pathLst>
              <a:path w="140" h="54">
                <a:moveTo>
                  <a:pt x="140" y="54"/>
                </a:moveTo>
                <a:cubicBezTo>
                  <a:pt x="95" y="34"/>
                  <a:pt x="48" y="16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89921AE2-097C-4DEE-A398-FCB910D60D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63" y="6016625"/>
            <a:ext cx="214313" cy="827088"/>
          </a:xfrm>
          <a:custGeom>
            <a:avLst/>
            <a:gdLst/>
            <a:ahLst/>
            <a:cxnLst/>
            <a:rect l="0" t="0" r="r" b="b"/>
            <a:pathLst>
              <a:path w="45" h="174">
                <a:moveTo>
                  <a:pt x="0" y="0"/>
                </a:moveTo>
                <a:cubicBezTo>
                  <a:pt x="11" y="59"/>
                  <a:pt x="26" y="118"/>
                  <a:pt x="45" y="1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" name="Freeform 7">
            <a:extLst>
              <a:ext uri="{FF2B5EF4-FFF2-40B4-BE49-F238E27FC236}">
                <a16:creationId xmlns:a16="http://schemas.microsoft.com/office/drawing/2014/main" id="{A4098D72-B456-40CC-8C9F-D08B9DD25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247313" y="5013325"/>
            <a:ext cx="1919288" cy="1830388"/>
          </a:xfrm>
          <a:custGeom>
            <a:avLst/>
            <a:gdLst/>
            <a:ahLst/>
            <a:cxnLst/>
            <a:rect l="0" t="0" r="r" b="b"/>
            <a:pathLst>
              <a:path w="404" h="385">
                <a:moveTo>
                  <a:pt x="0" y="385"/>
                </a:moveTo>
                <a:cubicBezTo>
                  <a:pt x="146" y="272"/>
                  <a:pt x="285" y="142"/>
                  <a:pt x="404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" name="Freeform 10">
            <a:extLst>
              <a:ext uri="{FF2B5EF4-FFF2-40B4-BE49-F238E27FC236}">
                <a16:creationId xmlns:a16="http://schemas.microsoft.com/office/drawing/2014/main" id="{BCA1A530-E6F6-465D-BCD0-371D816C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494963" y="5275263"/>
            <a:ext cx="1666875" cy="1577975"/>
          </a:xfrm>
          <a:custGeom>
            <a:avLst/>
            <a:gdLst/>
            <a:ahLst/>
            <a:cxnLst/>
            <a:rect l="0" t="0" r="r" b="b"/>
            <a:pathLst>
              <a:path w="351" h="332">
                <a:moveTo>
                  <a:pt x="0" y="332"/>
                </a:moveTo>
                <a:cubicBezTo>
                  <a:pt x="125" y="232"/>
                  <a:pt x="245" y="121"/>
                  <a:pt x="351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" name="Freeform 13">
            <a:extLst>
              <a:ext uri="{FF2B5EF4-FFF2-40B4-BE49-F238E27FC236}">
                <a16:creationId xmlns:a16="http://schemas.microsoft.com/office/drawing/2014/main" id="{5AB5DD23-5ECB-4E0C-AC9B-C384785BAE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641013" y="5408613"/>
            <a:ext cx="1525588" cy="1435100"/>
          </a:xfrm>
          <a:custGeom>
            <a:avLst/>
            <a:gdLst/>
            <a:ahLst/>
            <a:cxnLst/>
            <a:rect l="0" t="0" r="r" b="b"/>
            <a:pathLst>
              <a:path w="321" h="302">
                <a:moveTo>
                  <a:pt x="0" y="302"/>
                </a:moveTo>
                <a:cubicBezTo>
                  <a:pt x="114" y="210"/>
                  <a:pt x="223" y="109"/>
                  <a:pt x="321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" name="Freeform 15">
            <a:extLst>
              <a:ext uri="{FF2B5EF4-FFF2-40B4-BE49-F238E27FC236}">
                <a16:creationId xmlns:a16="http://schemas.microsoft.com/office/drawing/2014/main" id="{7DA4BF21-FA96-43DB-A077-173C5F433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802938" y="5518150"/>
            <a:ext cx="1363663" cy="1325563"/>
          </a:xfrm>
          <a:custGeom>
            <a:avLst/>
            <a:gdLst/>
            <a:ahLst/>
            <a:cxnLst/>
            <a:rect l="0" t="0" r="r" b="b"/>
            <a:pathLst>
              <a:path w="287" h="279">
                <a:moveTo>
                  <a:pt x="0" y="279"/>
                </a:moveTo>
                <a:cubicBezTo>
                  <a:pt x="101" y="193"/>
                  <a:pt x="198" y="100"/>
                  <a:pt x="287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" name="Freeform 17">
            <a:extLst>
              <a:ext uri="{FF2B5EF4-FFF2-40B4-BE49-F238E27FC236}">
                <a16:creationId xmlns:a16="http://schemas.microsoft.com/office/drawing/2014/main" id="{BF956BA4-7CC2-4E13-9E1D-0854EF4C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79150" y="5694363"/>
            <a:ext cx="1187450" cy="1149350"/>
          </a:xfrm>
          <a:custGeom>
            <a:avLst/>
            <a:gdLst/>
            <a:ahLst/>
            <a:cxnLst/>
            <a:rect l="0" t="0" r="r" b="b"/>
            <a:pathLst>
              <a:path w="250" h="242">
                <a:moveTo>
                  <a:pt x="0" y="242"/>
                </a:moveTo>
                <a:cubicBezTo>
                  <a:pt x="88" y="166"/>
                  <a:pt x="172" y="85"/>
                  <a:pt x="25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" name="Freeform 19">
            <a:extLst>
              <a:ext uri="{FF2B5EF4-FFF2-40B4-BE49-F238E27FC236}">
                <a16:creationId xmlns:a16="http://schemas.microsoft.com/office/drawing/2014/main" id="{3262514D-691E-4344-8751-4E80F046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87125" y="6049963"/>
            <a:ext cx="879475" cy="793750"/>
          </a:xfrm>
          <a:custGeom>
            <a:avLst/>
            <a:gdLst/>
            <a:ahLst/>
            <a:cxnLst/>
            <a:rect l="0" t="0" r="r" b="b"/>
            <a:pathLst>
              <a:path w="185" h="167">
                <a:moveTo>
                  <a:pt x="0" y="167"/>
                </a:moveTo>
                <a:cubicBezTo>
                  <a:pt x="63" y="114"/>
                  <a:pt x="125" y="58"/>
                  <a:pt x="185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9EA98F-CEAA-4516-99DD-6CEBB864B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75" y="244248"/>
            <a:ext cx="5980226" cy="6184582"/>
          </a:xfrm>
          <a:prstGeom prst="rect">
            <a:avLst/>
          </a:prstGeo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993AF4-1AC9-4771-9A0A-F25BE4E79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444" y="7144"/>
            <a:ext cx="5864337" cy="684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717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4DB7353-7D7A-431B-A5B6-A3845E6F2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E8D15D6-6183-4BE1-A315-C7EC9C1A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82A253FA-4E60-4B4D-94B0-93ECFCF30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E1B39AD1-11BD-457B-822C-A873607F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C286005-78D5-4BE4-AA8B-75CDC07E7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09E4A22D-7E83-4F24-97FE-931A93CA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4351E96B-8DD4-4D5E-A9F0-C47F5F33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BFF78610-2475-4756-9EC8-5DA7D8902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C7ACAE44-681D-4CBC-B2AB-E5131DF5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CA22E4A0-73AA-4722-9C16-F3AF9A33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B36E626-EBEB-41C0-B224-8DB049DB4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D603DEC5-BED4-4DB6-A253-F61CC3674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86AE9DE6-CA9A-479B-A0FB-0E1BAC7A6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16CB8DC8-E75F-4574-A290-AAB7031BE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1CA657E1-3A52-4C23-AA47-EBB2D5C41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ED4F701B-2A93-464F-A673-54EED5C4C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9977C34F-F6C9-4749-B201-7B928802D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3A913E6B-DBE9-4291-A34C-36069ECB8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7D415C04-AB5C-4B76-9E49-EEBAEE64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151FDC11-E872-4EAE-A597-822F9FE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B24766B-81CA-44C7-BF11-77A12BA4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A2F9962-DEB8-461C-8B4C-C0ED0D8A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C0672E08-EB09-4B8E-8522-24BBC2CF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447AB64-F3EC-4A1F-BFD4-F0F9DB3DA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9CA8D4-8F24-440B-86A8-CCF7DCE2DE32}"/>
              </a:ext>
            </a:extLst>
          </p:cNvPr>
          <p:cNvSpPr txBox="1"/>
          <p:nvPr/>
        </p:nvSpPr>
        <p:spPr>
          <a:xfrm>
            <a:off x="2549411" y="3048193"/>
            <a:ext cx="6959446" cy="1662475"/>
          </a:xfrm>
          <a:prstGeom prst="rect">
            <a:avLst/>
          </a:prstGeom>
        </p:spPr>
        <p:txBody>
          <a:bodyPr vert="horz" lIns="228600" tIns="228600" rIns="228600" bIns="0" rtlCol="0" anchor="b">
            <a:noAutofit/>
          </a:bodyPr>
          <a:lstStyle/>
          <a:p>
            <a:pPr algn="ct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spc="-150" dirty="0">
                <a:solidFill>
                  <a:srgbClr val="FFFEFF"/>
                </a:solidFill>
                <a:ea typeface="+mj-ea"/>
                <a:cs typeface="+mj-cs"/>
              </a:rPr>
              <a:t>Is There A Type Of Homelessness That Is Prevalent In The US?</a:t>
            </a:r>
          </a:p>
        </p:txBody>
      </p:sp>
    </p:spTree>
    <p:extLst>
      <p:ext uri="{BB962C8B-B14F-4D97-AF65-F5344CB8AC3E}">
        <p14:creationId xmlns:p14="http://schemas.microsoft.com/office/powerpoint/2010/main" val="912248973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678</Words>
  <Application>Microsoft Macintosh PowerPoint</Application>
  <PresentationFormat>Widescreen</PresentationFormat>
  <Paragraphs>168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Rockwell</vt:lpstr>
      <vt:lpstr>Rockwell Extra Bold</vt:lpstr>
      <vt:lpstr>Segoe UI Emoji</vt:lpstr>
      <vt:lpstr>Wingdings</vt:lpstr>
      <vt:lpstr>Atlas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chidima Okorie</dc:creator>
  <cp:lastModifiedBy>Microsoft Office User</cp:lastModifiedBy>
  <cp:revision>9</cp:revision>
  <dcterms:created xsi:type="dcterms:W3CDTF">2019-07-06T15:14:47Z</dcterms:created>
  <dcterms:modified xsi:type="dcterms:W3CDTF">2019-07-06T19:46:31Z</dcterms:modified>
</cp:coreProperties>
</file>